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7"/>
  </p:notesMasterIdLst>
  <p:handoutMasterIdLst>
    <p:handoutMasterId r:id="rId38"/>
  </p:handoutMasterIdLst>
  <p:sldIdLst>
    <p:sldId id="515" r:id="rId3"/>
    <p:sldId id="516" r:id="rId4"/>
    <p:sldId id="510" r:id="rId5"/>
    <p:sldId id="511" r:id="rId6"/>
    <p:sldId id="512" r:id="rId7"/>
    <p:sldId id="513" r:id="rId8"/>
    <p:sldId id="514" r:id="rId9"/>
    <p:sldId id="478" r:id="rId10"/>
    <p:sldId id="479" r:id="rId11"/>
    <p:sldId id="480" r:id="rId12"/>
    <p:sldId id="481" r:id="rId13"/>
    <p:sldId id="482" r:id="rId14"/>
    <p:sldId id="483" r:id="rId15"/>
    <p:sldId id="484" r:id="rId16"/>
    <p:sldId id="485" r:id="rId17"/>
    <p:sldId id="486" r:id="rId18"/>
    <p:sldId id="519" r:id="rId19"/>
    <p:sldId id="491" r:id="rId20"/>
    <p:sldId id="492" r:id="rId21"/>
    <p:sldId id="493" r:id="rId22"/>
    <p:sldId id="494" r:id="rId23"/>
    <p:sldId id="495" r:id="rId24"/>
    <p:sldId id="496" r:id="rId25"/>
    <p:sldId id="497" r:id="rId26"/>
    <p:sldId id="498" r:id="rId27"/>
    <p:sldId id="499" r:id="rId28"/>
    <p:sldId id="500" r:id="rId29"/>
    <p:sldId id="501" r:id="rId30"/>
    <p:sldId id="502" r:id="rId31"/>
    <p:sldId id="517" r:id="rId32"/>
    <p:sldId id="422" r:id="rId33"/>
    <p:sldId id="472" r:id="rId34"/>
    <p:sldId id="509" r:id="rId35"/>
    <p:sldId id="393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9F0AB"/>
    <a:srgbClr val="F9E6AB"/>
    <a:srgbClr val="F9FAAB"/>
    <a:srgbClr val="767691"/>
    <a:srgbClr val="7676AA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>
        <p:scale>
          <a:sx n="70" d="100"/>
          <a:sy n="70" d="100"/>
        </p:scale>
        <p:origin x="444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22-09-2014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22-09-2014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73517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86908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55106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0B316E-6DDF-4CB6-9D38-F33DE0140A91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74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39949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401EC-82D0-4808-B462-29C5404FB0F5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59930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401EC-82D0-4808-B462-29C5404FB0F5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56785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14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A1D748-9992-41D3-9EC1-E347BD2FE23A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48129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22-09-2014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22-09-2014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gamesalad.com/p/ccbx4321/avatar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32.png"/><Relationship Id="rId4" Type="http://schemas.openxmlformats.org/officeDocument/2006/relationships/image" Target="../media/image29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85800"/>
            <a:ext cx="8215099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Other </a:t>
            </a:r>
            <a:r>
              <a:rPr lang="en-US" dirty="0" smtClean="0"/>
              <a:t>Types in OOP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1812064"/>
            <a:ext cx="7382341" cy="12359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Enumerations, Structures</a:t>
            </a:r>
            <a:r>
              <a:rPr lang="en-US" dirty="0" smtClean="0"/>
              <a:t>, </a:t>
            </a:r>
            <a:r>
              <a:rPr lang="en-US" dirty="0" smtClean="0"/>
              <a:t>Generic </a:t>
            </a:r>
            <a:r>
              <a:rPr lang="en-US" dirty="0" smtClean="0"/>
              <a:t>Classes, Attributes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269281"/>
            <a:ext cx="3187613" cy="525135"/>
          </a:xfrm>
        </p:spPr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739180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60412" y="5116869"/>
            <a:ext cx="3187613" cy="395869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99803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7" name="Picture 3" descr="C:\Documents\Courses\OOP\OOP Images\egg-face-art-08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919" y="3429000"/>
            <a:ext cx="4200381" cy="28527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Documents\Courses\OOP\OOP Images\Icon-Envelop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15042">
            <a:off x="3708965" y="3414433"/>
            <a:ext cx="2354490" cy="235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:\Documents\Courses\OOP\OOP Images\AttributeDefinitio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099" y="45720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32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25156" y="1219200"/>
            <a:ext cx="10731656" cy="51971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Point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int X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int Y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Aft>
                <a:spcPct val="0"/>
              </a:spcAft>
              <a:buNone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byte RedValue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byte GreenValue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byte BlueValue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 Edges { Straight, Rounded }</a:t>
            </a:r>
            <a:endParaRPr lang="en-US" sz="2000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marL="0" indent="0" algn="r" eaLnBrk="0" hangingPunc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                     </a:t>
            </a:r>
            <a:r>
              <a:rPr lang="en-US" altLang="ko-KR" sz="2000" i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(example continues)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</a:t>
            </a:r>
            <a:r>
              <a:rPr lang="en-US" smtClean="0"/>
              <a:t>Structures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46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18364" y="990600"/>
            <a:ext cx="10731656" cy="55674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 Square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Point Location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int Size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Color SurfaceColor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Color BorderColor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Edges Edges { get; set; }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Square(Point location, int size,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Color surfaceColor, Color borderColor,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Edges edges) : this()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this.Location = location;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this.Size = size;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this.SurfaceColor = surfaceColor;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this.BorderColor = borderColor;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this.Edges = edges;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Structures – Example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10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rocketdock.com/images/screenshots/c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" y="1295400"/>
            <a:ext cx="4852963" cy="2667000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C# Structures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 descr="http://www.sciencesoftware.com/Gallery/Vori_chirality_large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59796" y="990600"/>
            <a:ext cx="6820488" cy="36877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17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Generic Classes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45637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Parameterizing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Classes</a:t>
            </a:r>
          </a:p>
        </p:txBody>
      </p:sp>
      <p:pic>
        <p:nvPicPr>
          <p:cNvPr id="23557" name="Picture 5" descr="http://www.dorsetsoftware.com/media/65811/stamp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891" y="1842730"/>
            <a:ext cx="3855070" cy="2590800"/>
          </a:xfrm>
          <a:prstGeom prst="roundRect">
            <a:avLst>
              <a:gd name="adj" fmla="val 7270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0" name="Picture 5" descr="http://www.dorsetsoftware.com/media/65811/stamp.jp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accent5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373" y="1385530"/>
            <a:ext cx="3174765" cy="2133600"/>
          </a:xfrm>
          <a:prstGeom prst="roundRect">
            <a:avLst>
              <a:gd name="adj" fmla="val 7270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11" name="Picture 5" descr="http://www.dorsetsoftware.com/media/65811/stamp.jp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327" y="2667000"/>
            <a:ext cx="2865322" cy="1925637"/>
          </a:xfrm>
          <a:prstGeom prst="roundRect">
            <a:avLst>
              <a:gd name="adj" fmla="val 7270"/>
            </a:avLst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159872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Generics </a:t>
            </a:r>
            <a:r>
              <a:rPr lang="en-US" sz="3300" dirty="0" smtClean="0"/>
              <a:t>allow defining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parameterized</a:t>
            </a:r>
            <a:r>
              <a:rPr lang="en-US" sz="3300" dirty="0" smtClean="0"/>
              <a:t>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sz="3300" dirty="0" smtClean="0"/>
              <a:t> that process data of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unknown</a:t>
            </a:r>
            <a:r>
              <a:rPr lang="en-US" sz="3300" dirty="0" smtClean="0"/>
              <a:t> (generic) type</a:t>
            </a:r>
            <a:endParaRPr lang="en-US" sz="3300" dirty="0"/>
          </a:p>
          <a:p>
            <a:pPr lvl="1">
              <a:lnSpc>
                <a:spcPct val="100000"/>
              </a:lnSpc>
            </a:pPr>
            <a:r>
              <a:rPr lang="en-US" sz="3100" dirty="0" smtClean="0"/>
              <a:t>The class </a:t>
            </a:r>
            <a:r>
              <a:rPr lang="en-US" sz="3100" dirty="0" smtClean="0"/>
              <a:t>is instantiated </a:t>
            </a:r>
            <a:r>
              <a:rPr lang="en-US" sz="3100" dirty="0" smtClean="0"/>
              <a:t>(specialized) with different particular types</a:t>
            </a:r>
          </a:p>
          <a:p>
            <a:pPr lvl="1">
              <a:lnSpc>
                <a:spcPct val="100000"/>
              </a:lnSpc>
            </a:pPr>
            <a:r>
              <a:rPr lang="en-US" sz="3100" dirty="0" smtClean="0"/>
              <a:t>Example: 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100" dirty="0" smtClean="0"/>
              <a:t> </a:t>
            </a:r>
            <a:r>
              <a:rPr lang="en-US" sz="3100" dirty="0" smtClean="0">
                <a:sym typeface="Wingdings" pitchFamily="2" charset="2"/>
              </a:rPr>
              <a:t> 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List&lt;int&gt;</a:t>
            </a:r>
            <a:r>
              <a:rPr lang="en-US" sz="3100" dirty="0" smtClean="0">
                <a:sym typeface="Wingdings" pitchFamily="2" charset="2"/>
              </a:rPr>
              <a:t> / 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</a:t>
            </a:r>
            <a:r>
              <a:rPr lang="en-US" sz="3100" dirty="0" smtClean="0">
                <a:sym typeface="Wingdings" pitchFamily="2" charset="2"/>
              </a:rPr>
              <a:t> </a:t>
            </a:r>
            <a:r>
              <a:rPr lang="en-US" sz="3100" dirty="0">
                <a:sym typeface="Wingdings" pitchFamily="2" charset="2"/>
              </a:rPr>
              <a:t>/ 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List&lt;DataTime&gt;</a:t>
            </a:r>
            <a:r>
              <a:rPr lang="en-US" sz="3100" dirty="0" smtClean="0">
                <a:sym typeface="Wingdings" pitchFamily="2" charset="2"/>
              </a:rPr>
              <a:t> </a:t>
            </a:r>
            <a:r>
              <a:rPr lang="en-US" sz="3100" dirty="0">
                <a:sym typeface="Wingdings" pitchFamily="2" charset="2"/>
              </a:rPr>
              <a:t>/ </a:t>
            </a: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List&lt;Student&gt;</a:t>
            </a:r>
            <a:endParaRPr lang="en-US" sz="3100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300" dirty="0" smtClean="0"/>
              <a:t>Generics are known </a:t>
            </a:r>
            <a:r>
              <a:rPr lang="en-US" sz="3300" dirty="0"/>
              <a:t>as </a:t>
            </a:r>
            <a:r>
              <a:rPr lang="en-US" sz="3300" dirty="0" smtClean="0"/>
              <a:t>"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parameterized types</a:t>
            </a:r>
            <a:r>
              <a:rPr lang="en-US" sz="3300" dirty="0" smtClean="0"/>
              <a:t>" or "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template types</a:t>
            </a:r>
            <a:r>
              <a:rPr lang="en-US" sz="3300" dirty="0" smtClean="0"/>
              <a:t>"</a:t>
            </a:r>
            <a:endParaRPr lang="en-US" sz="3300" dirty="0"/>
          </a:p>
          <a:p>
            <a:pPr lvl="1">
              <a:lnSpc>
                <a:spcPct val="100000"/>
              </a:lnSpc>
            </a:pPr>
            <a:r>
              <a:rPr lang="en-US" dirty="0"/>
              <a:t>Similar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templates</a:t>
            </a:r>
            <a:r>
              <a:rPr lang="en-US" dirty="0"/>
              <a:t> in C++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Similar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generics</a:t>
            </a:r>
            <a:r>
              <a:rPr lang="en-US" dirty="0"/>
              <a:t> in </a:t>
            </a:r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Generics?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6654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Class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467974" name="Rectangle 6"/>
          <p:cNvSpPr>
            <a:spLocks noChangeArrowheads="1"/>
          </p:cNvSpPr>
          <p:nvPr/>
        </p:nvSpPr>
        <p:spPr bwMode="auto">
          <a:xfrm>
            <a:off x="642496" y="1003697"/>
            <a:ext cx="10785916" cy="55707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GenericList&lt;</a:t>
            </a:r>
            <a:r>
              <a:rPr lang="en-US" altLang="ko-KR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Add(</a:t>
            </a:r>
            <a:r>
              <a:rPr lang="en-US" altLang="ko-KR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element) { …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GenericListExample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Main()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</a:t>
            </a:r>
            <a:endParaRPr lang="en-US" altLang="ko-KR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a list of type int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GenericList&lt;int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intList =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new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GenericList&lt;int&gt;();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a list of type string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GenericList&lt;string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stringList =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new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GenericList&lt;string&gt;();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altLang="ko-KR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6018212" y="838200"/>
            <a:ext cx="4095068" cy="851297"/>
          </a:xfrm>
          <a:prstGeom prst="wedgeRoundRectCallout">
            <a:avLst>
              <a:gd name="adj1" fmla="val -76930"/>
              <a:gd name="adj2" fmla="val -5971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an unknown type, parameter of the class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5332412" y="2146697"/>
            <a:ext cx="3603368" cy="851297"/>
          </a:xfrm>
          <a:prstGeom prst="wedgeRoundRectCallout">
            <a:avLst>
              <a:gd name="adj1" fmla="val -76390"/>
              <a:gd name="adj2" fmla="val -5814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can be used in any method in the class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134096" y="3509278"/>
            <a:ext cx="3505200" cy="1276945"/>
          </a:xfrm>
          <a:prstGeom prst="wedgeRoundRectCallout">
            <a:avLst>
              <a:gd name="adj1" fmla="val -81568"/>
              <a:gd name="adj2" fmla="val 30611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can be replaced with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during the instantiation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907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Trash\GenericLis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339" y="1295400"/>
            <a:ext cx="6979035" cy="3181950"/>
          </a:xfrm>
          <a:prstGeom prst="roundRect">
            <a:avLst>
              <a:gd name="adj" fmla="val 500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9765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Generic Classes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99618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77474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Methods can also be generic</a:t>
            </a:r>
          </a:p>
          <a:p>
            <a:pPr lvl="1"/>
            <a:r>
              <a:rPr lang="en-US" dirty="0" smtClean="0"/>
              <a:t>Can take generic input and return generic output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Methods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2692837"/>
            <a:ext cx="10668000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T[]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CreateArray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value, int count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T[] arr = new T[count];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for (int i=0; i&lt;count; i++) arr[i] = value;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string[] strings = CreateArray("hello", 5);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Console.WriteLine(String.Join(", ", strings));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85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Method – Example</a:t>
            </a:r>
            <a:endParaRPr lang="bg-BG" dirty="0"/>
          </a:p>
        </p:txBody>
      </p:sp>
      <p:sp>
        <p:nvSpPr>
          <p:cNvPr id="472069" name="Rectangle 5"/>
          <p:cNvSpPr>
            <a:spLocks noChangeArrowheads="1"/>
          </p:cNvSpPr>
          <p:nvPr/>
        </p:nvSpPr>
        <p:spPr bwMode="auto">
          <a:xfrm>
            <a:off x="760412" y="1262420"/>
            <a:ext cx="10668000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T Min&lt;T&gt;(T first, T second)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 T : IComparable&lt;T&gt;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(first.CompareTo(second) &lt;= 0)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first;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second;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i = 5;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j = 7;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min = Min&lt;int&gt;(i, j);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28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/>
              <a:t>Generic </a:t>
            </a:r>
            <a:r>
              <a:rPr lang="en-US" dirty="0" smtClean="0"/>
              <a:t>Methods</a:t>
            </a:r>
            <a:endParaRPr lang="bg-BG" dirty="0"/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http://corporate.nobelbiocare.com/Images/en/NB_0000145E_tcm197-21310_tcm269-2871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551" y="1295400"/>
            <a:ext cx="6762564" cy="3383526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6760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Enumerations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smtClean="0"/>
              <a:t>Structures</a:t>
            </a:r>
            <a:endParaRPr lang="en-US" dirty="0" smtClean="0"/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Generic Classes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6012" y="2438400"/>
            <a:ext cx="3944775" cy="394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21045520">
            <a:off x="608782" y="4802131"/>
            <a:ext cx="6109366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0000" endA="300" endPos="50000" dist="29997" dir="5400000" sy="-100000" algn="bl" rotWithShape="0"/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[Description("Adds</a:t>
            </a:r>
            <a:r>
              <a:rPr lang="en-US" sz="35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0000" endA="300" endPos="50000" dist="29997" dir="5400000" sy="-100000" algn="bl" rotWithShape="0"/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...")]</a:t>
            </a:r>
            <a:endParaRPr lang="en-US" sz="35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>
                <a:reflection blurRad="6350" stA="50000" endA="300" endPos="50000" dist="29997" dir="5400000" sy="-100000" algn="bl" rotWithShape="0"/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18012" y="381000"/>
            <a:ext cx="2821782" cy="3527228"/>
            <a:chOff x="4720430" y="414137"/>
            <a:chExt cx="2821782" cy="3527228"/>
          </a:xfrm>
        </p:grpSpPr>
        <p:pic>
          <p:nvPicPr>
            <p:cNvPr id="1027" name="Picture 3" descr="C:\Documents\Courses\OOP\OOP Images\cup_PNG20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430" y="414137"/>
              <a:ext cx="2821782" cy="3527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171287" y="2720752"/>
              <a:ext cx="1456525" cy="56832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ChevronInverted">
                <a:avLst/>
              </a:prstTxWarp>
              <a:spAutoFit/>
            </a:bodyPr>
            <a:lstStyle/>
            <a:p>
              <a:pPr algn="ctr"/>
              <a:r>
                <a:rPr lang="en-US" sz="5400" dirty="0" smtClean="0">
                  <a:ln w="18415" cmpd="sng">
                    <a:solidFill>
                      <a:schemeClr val="bg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Cup&lt;T&gt;</a:t>
              </a:r>
              <a:endParaRPr lang="en-US" sz="5400" dirty="0">
                <a:ln w="18415" cmpd="sng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099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Applying Attributes to Code Elements</a:t>
            </a:r>
            <a:endParaRPr lang="en-US" dirty="0"/>
          </a:p>
        </p:txBody>
      </p:sp>
      <p:pic>
        <p:nvPicPr>
          <p:cNvPr id="25602" name="Picture 2" descr="http://www.penbaymedia.com/images/library/general_photos/Attribute%20Jell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650" y="1419148"/>
            <a:ext cx="4926578" cy="3286590"/>
          </a:xfrm>
          <a:prstGeom prst="roundRect">
            <a:avLst>
              <a:gd name="adj" fmla="val 11431"/>
            </a:avLst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>
            <a:softEdge rad="127000"/>
          </a:effectLst>
        </p:spPr>
      </p:pic>
      <p:pic>
        <p:nvPicPr>
          <p:cNvPr id="6" name="Picture 2" descr="kateric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882" y="1437809"/>
            <a:ext cx="3994424" cy="3286591"/>
          </a:xfrm>
          <a:prstGeom prst="roundRect">
            <a:avLst>
              <a:gd name="adj" fmla="val 11431"/>
            </a:avLst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17104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attributes are: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Declarative tags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for attaching descriptive information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the declarations in the code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Saved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 the assembly 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compile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time</a:t>
            </a:r>
          </a:p>
          <a:p>
            <a:pPr lvl="2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Objects derived from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System.Attribute</a:t>
            </a:r>
            <a:endParaRPr lang="bg-BG" b="1" noProof="1" smtClean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accessed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 runtime (through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reflection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 and manipulated by many tools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Developers can define custom attributes</a:t>
            </a:r>
          </a:p>
          <a:p>
            <a:pPr lvl="1">
              <a:spcBef>
                <a:spcPts val="1200"/>
              </a:spcBef>
            </a:pP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Attributes?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65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Attribute's name is surrounded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square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brackets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Placed before their target declaration</a:t>
            </a:r>
          </a:p>
          <a:p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800"/>
              </a:spcBef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[Flags]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 indicates that the enum type can be treated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like a set of bit flags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Applying Attributes – Example</a:t>
            </a:r>
            <a:endParaRPr lang="en-US" dirty="0"/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995221" y="2641500"/>
            <a:ext cx="10177869" cy="23021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[Flags] // System.FlagsAttribute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enum FileAccess 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Read = 1,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Write = 2,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ReadWrite = Read | Write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6788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parameters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for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their constructors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public properties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[DllImport]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refers to: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sz="26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System.Runtime.InteropServices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bg-BG" sz="26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DllImportAttribute</a:t>
            </a:r>
            <a:endParaRPr lang="bg-BG" sz="2600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user32.dll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is passed to the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constructor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MessageBox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is assigned to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EntryPoint</a:t>
            </a:r>
            <a:endParaRPr lang="bg-BG" b="1" noProof="1" smtClean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with Parameters (2)</a:t>
            </a:r>
            <a:endParaRPr lang="en-US" dirty="0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759064" y="2399748"/>
            <a:ext cx="10713892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[DllImport("user32.dll", EntryPoint="MessageBox")]</a:t>
            </a:r>
          </a:p>
          <a:p>
            <a:pPr marL="0" indent="0"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static extern int ShowMessageBox(int hWnd,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string text, string caption, int type);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ShowMessageBox(0, "Some text", "Some caption", 0);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4671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can specify its target declaration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See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Properties/AssemblyInfo.cs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file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Set a Target to an Attribute</a:t>
            </a:r>
            <a:endParaRPr lang="en-US" dirty="0"/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802007" y="1924378"/>
            <a:ext cx="1057423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target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assembly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AssemblyTitle("Attributes Demo")]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AssemblyCompany("DemoSoft")]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AssemblyProduct("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Enterprise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Demo Suite")]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AssemblyVersion("2.0.1.37")]</a:t>
            </a:r>
          </a:p>
          <a:p>
            <a:pPr marR="0" lvl="0" defTabSz="914400" eaLnBrk="0" latin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[Serializable]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[type: Serializable]</a:t>
            </a:r>
          </a:p>
          <a:p>
            <a:pPr marR="0" lvl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TestClass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[NonSerialized]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[field: NonSerialized]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private int status;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8843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441" y="4818200"/>
            <a:ext cx="10969943" cy="820600"/>
          </a:xfrm>
        </p:spPr>
        <p:txBody>
          <a:bodyPr/>
          <a:lstStyle/>
          <a:p>
            <a:r>
              <a:rPr lang="en-US" dirty="0" smtClean="0"/>
              <a:t>Using Attributes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441" y="5755480"/>
            <a:ext cx="10969943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6868" name="Picture 4" descr="http://www.embroiderytuition.handembroiderynetwork.com/uploads/images/tuition-promo-images/found-objects-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084" y="968724"/>
            <a:ext cx="6365030" cy="3460400"/>
          </a:xfrm>
          <a:prstGeom prst="rect">
            <a:avLst/>
          </a:prstGeom>
          <a:noFill/>
        </p:spPr>
      </p:pic>
      <p:pic>
        <p:nvPicPr>
          <p:cNvPr id="36866" name="Picture 2" descr="Вижте изображението в пълен размер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310" y="1301646"/>
            <a:ext cx="2450460" cy="1838324"/>
          </a:xfrm>
          <a:prstGeom prst="roundRect">
            <a:avLst>
              <a:gd name="adj" fmla="val 51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7" name="Picture 2" descr="katerica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69269" y="2385498"/>
            <a:ext cx="2292100" cy="2272227"/>
          </a:xfrm>
          <a:prstGeom prst="roundRect">
            <a:avLst>
              <a:gd name="adj" fmla="val 51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0274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developers can define their own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attributes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Must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inherit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from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System.Attribute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class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names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must end with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Attribute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Possible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targets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must be defined via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[AttributeUsage]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define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constructors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with parameters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public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fields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properties</a:t>
            </a:r>
            <a:endParaRPr lang="en-US" dirty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34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Attributes – Example</a:t>
            </a:r>
            <a:endParaRPr lang="en-US" dirty="0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678842" y="1219201"/>
            <a:ext cx="10825770" cy="49705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72000">
            <a:spAutoFit/>
          </a:bodyPr>
          <a:lstStyle/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[AttributeUsage(AttributeTargets.Struct |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AttributeTargets.Class | AttributeTargets.Interface, 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AllowMultiple = true)]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class AuthorAttribute : System.Attribute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Name { get; private set; }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AuthorAttribute(string name)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this.Name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name;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					</a:t>
            </a:r>
            <a:r>
              <a:rPr lang="en-US" sz="20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en-US" sz="20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	</a:t>
            </a:r>
            <a:r>
              <a:rPr lang="en-US" sz="20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20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Example continues</a:t>
            </a:r>
            <a:endParaRPr lang="bg-BG" sz="2000" b="1" i="1" noProof="1" smtClean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7777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</a:t>
            </a:r>
            <a:r>
              <a:rPr lang="en-US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Example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(2)</a:t>
            </a:r>
            <a:endParaRPr lang="en-US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684212" y="1124425"/>
            <a:ext cx="10802403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[Author("Svetlin Nakov")]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[Author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("Bay Ivan")]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CustomAttributesDemo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static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void Main(string[] args)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Type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type = typeof(CustomAttributesDemo);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object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[] allAttributes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type.GetCustomAttributes(false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foreach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(AuthorAttribute attr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allAttributes)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Console.WriteLine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"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This class is written by {0}. ", attr.Name);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712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267200"/>
            <a:ext cx="8938472" cy="1457698"/>
          </a:xfrm>
        </p:spPr>
        <p:txBody>
          <a:bodyPr/>
          <a:lstStyle/>
          <a:p>
            <a:pPr algn="ctr">
              <a:lnSpc>
                <a:spcPts val="5400"/>
              </a:lnSpc>
            </a:pPr>
            <a:r>
              <a:rPr lang="en-US" sz="4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Defining, Applying </a:t>
            </a:r>
            <a:r>
              <a:rPr lang="en-US" sz="4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</a:t>
            </a:r>
            <a:br>
              <a:rPr lang="en-US" sz="4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Retrieving </a:t>
            </a:r>
            <a:r>
              <a:rPr lang="en-US" sz="4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Attributes </a:t>
            </a:r>
            <a:endParaRPr lang="en-US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11266" name="Picture 2" descr="http://www.zatznotfunny.com/wordpress/wp-content/uploads/2006/06/gadget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251" y="1066800"/>
            <a:ext cx="5146393" cy="2895600"/>
          </a:xfrm>
          <a:prstGeom prst="roundRect">
            <a:avLst>
              <a:gd name="adj" fmla="val 5417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277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217612" y="4811244"/>
            <a:ext cx="9829800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Enumerations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2" y="5613212"/>
            <a:ext cx="9829800" cy="71595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Defining and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Enumerated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http://nineplanets.org/planetord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7826" y="1371600"/>
            <a:ext cx="9669372" cy="3015222"/>
          </a:xfrm>
          <a:prstGeom prst="rect">
            <a:avLst/>
          </a:prstGeom>
          <a:noFill/>
          <a:ln w="3175">
            <a:solidFill>
              <a:schemeClr val="accent4">
                <a:lumMod val="5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5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358775" indent="-358775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Enumerations</a:t>
            </a:r>
            <a:r>
              <a:rPr lang="en-US" dirty="0"/>
              <a:t> define a fixed set of </a:t>
            </a:r>
            <a:r>
              <a:rPr lang="en-US" dirty="0" smtClean="0"/>
              <a:t>constants</a:t>
            </a:r>
          </a:p>
          <a:p>
            <a:pPr marL="663521" lvl="1" indent="-358775">
              <a:lnSpc>
                <a:spcPct val="100000"/>
              </a:lnSpc>
            </a:pPr>
            <a:r>
              <a:rPr lang="en-US" dirty="0" smtClean="0"/>
              <a:t>E.g. the days of the week</a:t>
            </a:r>
            <a:endParaRPr lang="en-US" dirty="0"/>
          </a:p>
          <a:p>
            <a:pPr marL="358775" indent="-358775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Structures</a:t>
            </a:r>
            <a:r>
              <a:rPr lang="en-US" dirty="0" smtClean="0"/>
              <a:t> </a:t>
            </a:r>
            <a:r>
              <a:rPr lang="en-US" dirty="0" smtClean="0"/>
              <a:t>are "value-type" classes</a:t>
            </a:r>
          </a:p>
          <a:p>
            <a:pPr marL="663521" lvl="1" indent="-358775">
              <a:lnSpc>
                <a:spcPct val="100000"/>
              </a:lnSpc>
            </a:pPr>
            <a:r>
              <a:rPr lang="en-US" dirty="0" smtClean="0"/>
              <a:t>Useful for storing data by value</a:t>
            </a:r>
            <a:endParaRPr lang="en-US" dirty="0"/>
          </a:p>
          <a:p>
            <a:pPr marL="358775" indent="-358775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Generics</a:t>
            </a:r>
            <a:r>
              <a:rPr lang="en-US" dirty="0" smtClean="0"/>
              <a:t> </a:t>
            </a:r>
            <a:r>
              <a:rPr lang="en-US" dirty="0" smtClean="0"/>
              <a:t>are parameterized classes</a:t>
            </a:r>
          </a:p>
          <a:p>
            <a:pPr marL="663521" lvl="1" indent="-358775">
              <a:lnSpc>
                <a:spcPct val="100000"/>
              </a:lnSpc>
            </a:pPr>
            <a:r>
              <a:rPr lang="en-US" dirty="0" smtClean="0"/>
              <a:t>Template classes for processing data of </a:t>
            </a:r>
            <a:r>
              <a:rPr lang="en-US" dirty="0" smtClean="0"/>
              <a:t>unknown (generic</a:t>
            </a:r>
            <a:r>
              <a:rPr lang="en-US" dirty="0" smtClean="0"/>
              <a:t>) </a:t>
            </a:r>
            <a:r>
              <a:rPr lang="en-US" dirty="0" smtClean="0"/>
              <a:t>type</a:t>
            </a:r>
          </a:p>
          <a:p>
            <a:pPr marL="358775" indent="-358775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Generic methods</a:t>
            </a:r>
            <a:r>
              <a:rPr lang="en-US" dirty="0" smtClean="0"/>
              <a:t> can accept generic parameter types</a:t>
            </a:r>
            <a:endParaRPr lang="en-US" dirty="0" smtClean="0"/>
          </a:p>
          <a:p>
            <a:pPr marL="358775" indent="-358775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Attributes</a:t>
            </a:r>
            <a:r>
              <a:rPr lang="en-US" dirty="0" smtClean="0"/>
              <a:t> allow adding metadata in classes / types / etc.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12235" y="1371600"/>
            <a:ext cx="2887846" cy="28878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52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https://softuni.bg/trainings/coursesinstances/details/8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Other Types in 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</a:t>
            </a:r>
            <a:r>
              <a:rPr lang="en-US" sz="2000" noProof="1" smtClean="0"/>
              <a:t>by Svetlin Nakov &amp; </a:t>
            </a:r>
            <a:r>
              <a:rPr lang="en-US" sz="2000" dirty="0" smtClean="0"/>
              <a:t>Co</a:t>
            </a:r>
            <a:r>
              <a:rPr lang="en-US" sz="2000" dirty="0"/>
              <a:t>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  <a:p>
            <a:pPr marL="377887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Enumerations </a:t>
            </a:r>
            <a:r>
              <a:rPr lang="en-US" dirty="0" smtClean="0"/>
              <a:t>are types that hold a value from a fixed set of named </a:t>
            </a:r>
            <a:r>
              <a:rPr lang="en-US" dirty="0" smtClean="0"/>
              <a:t>constants, declared by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keyword in C#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 in C#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932" y="2438400"/>
            <a:ext cx="10359731" cy="3939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DayOfWeek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Mon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Tue, Wed, Thu, Fri, Sat, Sun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EnumExample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static void Main()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DayOfWeek day = DayOfWeek.Wed;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Console.WriteLine(day); // Wed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54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932" y="1074777"/>
            <a:ext cx="10359731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enum CoffeeSize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Small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100, Normal = 150, Double = 300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Coffee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CoffeeSize size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Coffee(CoffeeSize size)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this.size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size;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CoffeeSize Size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get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size;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						</a:t>
            </a:r>
            <a:r>
              <a:rPr lang="en-US" altLang="ko-KR" sz="2000" b="1" i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(the example </a:t>
            </a:r>
            <a:r>
              <a:rPr lang="en-US" altLang="ko-KR" sz="2000" b="1" i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continues</a:t>
            </a:r>
            <a:r>
              <a:rPr lang="en-US" altLang="ko-KR" sz="20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22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 – Example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932" y="1066801"/>
            <a:ext cx="10359731" cy="5491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CoffeeMachine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Main()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Coffee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normalCoffee = new Coffee(CoffeeSize.Normal);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Coffee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doubleCoffee = new Coffee(CoffeeSize.Double);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{0} coffee is {1} ml.",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normalCoffee.Size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(int)normalCoffee.Size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 is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150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ml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{0} coffee is {1} ml.",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doubleCoffee.Size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(int)doubleCoffee.Size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The Double coffee is 300 ml.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}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000" b="1" i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82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Enumerations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upload.wikimedia.org/wikipedia/commons/7/7f/Cape_May_diamonds.jpg"/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72884" y="838200"/>
            <a:ext cx="6067161" cy="376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58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589" y="1008200"/>
            <a:ext cx="10563648" cy="820600"/>
          </a:xfrm>
        </p:spPr>
        <p:txBody>
          <a:bodyPr/>
          <a:lstStyle/>
          <a:p>
            <a:r>
              <a:rPr lang="en-US" dirty="0" smtClean="0"/>
              <a:t>C# Structures</a:t>
            </a:r>
            <a:endParaRPr lang="en-US" dirty="0"/>
          </a:p>
        </p:txBody>
      </p:sp>
      <p:pic>
        <p:nvPicPr>
          <p:cNvPr id="3" name="Picture 2" descr="C:\Documents\Courses\OOP\OOP Images\A-DNA,_B-DNA_and_Z-DN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1790103"/>
            <a:ext cx="7070128" cy="461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61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What 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structure </a:t>
            </a:r>
            <a:r>
              <a:rPr lang="en-US" dirty="0" smtClean="0"/>
              <a:t>in C#?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(behaves like a primitive type)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Examples of structures: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DateTime</a:t>
            </a:r>
            <a:endParaRPr lang="en-US" b="1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Classes are reference types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Declared by the keyword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struct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Structures</a:t>
            </a:r>
            <a:r>
              <a:rPr lang="en-US" dirty="0" smtClean="0"/>
              <a:t> </a:t>
            </a:r>
            <a:r>
              <a:rPr lang="en-US" dirty="0"/>
              <a:t>have fields, properties, constructors, methods, </a:t>
            </a:r>
            <a:r>
              <a:rPr lang="en-US" dirty="0" smtClean="0"/>
              <a:t>etc. </a:t>
            </a:r>
            <a:r>
              <a:rPr lang="bg-BG" dirty="0" smtClean="0"/>
              <a:t>(</a:t>
            </a:r>
            <a:r>
              <a:rPr lang="en-US" dirty="0" smtClean="0"/>
              <a:t>just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bg-BG" dirty="0" smtClean="0"/>
              <a:t>)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Always have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parameterless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It cannot be removed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Mostly used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store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 smtClean="0"/>
              <a:t> (a bunch of fields)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34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1732</Words>
  <Application>Microsoft Office PowerPoint</Application>
  <PresentationFormat>Custom</PresentationFormat>
  <Paragraphs>347</Paragraphs>
  <Slides>34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Consolas</vt:lpstr>
      <vt:lpstr>HY중고딕</vt:lpstr>
      <vt:lpstr>Wingdings</vt:lpstr>
      <vt:lpstr>Wingdings 2</vt:lpstr>
      <vt:lpstr>SoftUni 16x9</vt:lpstr>
      <vt:lpstr>Other Types in OOP</vt:lpstr>
      <vt:lpstr>Table of Contents</vt:lpstr>
      <vt:lpstr>Enumerations</vt:lpstr>
      <vt:lpstr>Enumerations in C#</vt:lpstr>
      <vt:lpstr>Enumerations – Example</vt:lpstr>
      <vt:lpstr>Enumerations – Example (2)</vt:lpstr>
      <vt:lpstr>Enumerations</vt:lpstr>
      <vt:lpstr>C# Structures</vt:lpstr>
      <vt:lpstr>C# Structures</vt:lpstr>
      <vt:lpstr>C# Structures – Example</vt:lpstr>
      <vt:lpstr>C# Structures – Example (2)</vt:lpstr>
      <vt:lpstr>C# Structures</vt:lpstr>
      <vt:lpstr>Generic Classes</vt:lpstr>
      <vt:lpstr>What are Generics?</vt:lpstr>
      <vt:lpstr>Generic Class – Example</vt:lpstr>
      <vt:lpstr>Generic Classes</vt:lpstr>
      <vt:lpstr>Generic Methods</vt:lpstr>
      <vt:lpstr>Generic Method – Example</vt:lpstr>
      <vt:lpstr>Generic Methods</vt:lpstr>
      <vt:lpstr>Attributes</vt:lpstr>
      <vt:lpstr>What are Attributes?</vt:lpstr>
      <vt:lpstr>Applying Attributes – Example</vt:lpstr>
      <vt:lpstr>Attributes with Parameters (2)</vt:lpstr>
      <vt:lpstr>Set a Target to an Attribute</vt:lpstr>
      <vt:lpstr>Using Attributes</vt:lpstr>
      <vt:lpstr>Custom Attributes</vt:lpstr>
      <vt:lpstr>Custom Attributes – Example</vt:lpstr>
      <vt:lpstr>Custom Attributes Example (2)</vt:lpstr>
      <vt:lpstr>Defining, Applying and Retrieving Custom Attributes </vt:lpstr>
      <vt:lpstr>Summary</vt:lpstr>
      <vt:lpstr>Other Types in OOP</vt:lpstr>
      <vt:lpstr>License</vt:lpstr>
      <vt:lpstr>SoftUni Diamond Partners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Other Types in OOP</dc:title>
  <dc:subject>C# Basics Course</dc:subject>
  <dc:creator/>
  <cp:keywords>Other Types, Enumerations, Structures, Generics, Attributes,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2014-09-22T12:13:37Z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